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43"/>
  </p:notesMasterIdLst>
  <p:sldIdLst>
    <p:sldId id="263" r:id="rId2"/>
    <p:sldId id="267" r:id="rId3"/>
    <p:sldId id="395" r:id="rId4"/>
    <p:sldId id="396" r:id="rId5"/>
    <p:sldId id="397" r:id="rId6"/>
    <p:sldId id="400" r:id="rId7"/>
    <p:sldId id="399" r:id="rId8"/>
    <p:sldId id="398" r:id="rId9"/>
    <p:sldId id="268" r:id="rId10"/>
    <p:sldId id="403" r:id="rId11"/>
    <p:sldId id="402" r:id="rId12"/>
    <p:sldId id="272" r:id="rId13"/>
    <p:sldId id="269" r:id="rId14"/>
    <p:sldId id="383" r:id="rId15"/>
    <p:sldId id="419" r:id="rId16"/>
    <p:sldId id="420" r:id="rId17"/>
    <p:sldId id="409" r:id="rId18"/>
    <p:sldId id="412" r:id="rId19"/>
    <p:sldId id="410" r:id="rId20"/>
    <p:sldId id="413" r:id="rId21"/>
    <p:sldId id="414" r:id="rId22"/>
    <p:sldId id="417" r:id="rId23"/>
    <p:sldId id="415" r:id="rId24"/>
    <p:sldId id="416" r:id="rId25"/>
    <p:sldId id="418" r:id="rId26"/>
    <p:sldId id="401" r:id="rId27"/>
    <p:sldId id="271" r:id="rId28"/>
    <p:sldId id="377" r:id="rId29"/>
    <p:sldId id="376" r:id="rId30"/>
    <p:sldId id="385" r:id="rId31"/>
    <p:sldId id="408" r:id="rId32"/>
    <p:sldId id="341" r:id="rId33"/>
    <p:sldId id="386" r:id="rId34"/>
    <p:sldId id="387" r:id="rId35"/>
    <p:sldId id="276" r:id="rId36"/>
    <p:sldId id="404" r:id="rId37"/>
    <p:sldId id="405" r:id="rId38"/>
    <p:sldId id="406" r:id="rId39"/>
    <p:sldId id="392" r:id="rId40"/>
    <p:sldId id="389" r:id="rId41"/>
    <p:sldId id="390" r:id="rId42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2100"/>
    <a:srgbClr val="B0232A"/>
    <a:srgbClr val="996633"/>
    <a:srgbClr val="006666"/>
    <a:srgbClr val="000099"/>
    <a:srgbClr val="990099"/>
    <a:srgbClr val="100D95"/>
    <a:srgbClr val="0D0B95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251" autoAdjust="0"/>
    <p:restoredTop sz="90929"/>
  </p:normalViewPr>
  <p:slideViewPr>
    <p:cSldViewPr>
      <p:cViewPr varScale="1">
        <p:scale>
          <a:sx n="72" d="100"/>
          <a:sy n="72" d="100"/>
        </p:scale>
        <p:origin x="294" y="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41.xml"/><Relationship Id="rId2" Type="http://schemas.openxmlformats.org/officeDocument/2006/relationships/slide" Target="slides/slide40.xml"/><Relationship Id="rId1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C4FBB0-8E80-43BA-9D0D-441EF5E917D0}" type="datetimeFigureOut">
              <a:rPr lang="en-US" smtClean="0"/>
              <a:t>9/27/2015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CD7EA7-70BA-4A80-8ACE-8769220599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666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87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Located on Capitol Hill in Washington, DC. </a:t>
            </a:r>
          </a:p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home to the world’s largest and finest collection of Shakespeare materials and major collections of other rare Renaissance books, manuscripts, and works of art.                  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9630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39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Great Hall</a:t>
            </a:r>
          </a:p>
          <a:p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9004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18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Folger Theater – inspired by EME theaters – used for performance, lectures, gatherings…</a:t>
            </a:r>
          </a:p>
          <a:p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4647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18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Actors’ POV</a:t>
            </a:r>
          </a:p>
          <a:p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4118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18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Actors’ POV</a:t>
            </a:r>
          </a:p>
          <a:p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8847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18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Actors’ POV</a:t>
            </a:r>
          </a:p>
          <a:p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7657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39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Great Hall</a:t>
            </a:r>
          </a:p>
          <a:p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927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08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z="1200" dirty="0" smtClean="0"/>
              <a:t>50,000 </a:t>
            </a:r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34819" name="Footer Placeholder 3"/>
          <p:cNvSpPr>
            <a:spLocks noGrp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80635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39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Great Hall</a:t>
            </a:r>
          </a:p>
          <a:p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8762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39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Great Hall</a:t>
            </a:r>
          </a:p>
          <a:p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878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39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Great Hall</a:t>
            </a:r>
          </a:p>
          <a:p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1023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87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The FSL is across from</a:t>
            </a:r>
            <a:r>
              <a:rPr lang="en-US" sz="1200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the Library of Congress, catty-corner form the Supreme Court and 2 blocks from the national Capitol and the Capitol Mall / Smithsonian museums</a:t>
            </a:r>
            <a:endParaRPr lang="en-U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74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39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Great Hall</a:t>
            </a:r>
          </a:p>
          <a:p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1783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39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Great Hall</a:t>
            </a:r>
          </a:p>
          <a:p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90554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39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Great Hall</a:t>
            </a:r>
          </a:p>
          <a:p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38128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39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Great Hall</a:t>
            </a:r>
          </a:p>
          <a:p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3891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08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z="1200" dirty="0" smtClean="0"/>
              <a:t>50,000 </a:t>
            </a:r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34819" name="Footer Placeholder 3"/>
          <p:cNvSpPr>
            <a:spLocks noGrp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530323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Folger web site – main page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8243471-363D-4AE8-8E1E-04BF1CF5221F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51921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Folger Education main page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D7EA7-70BA-4A80-8ACE-8769220599EE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71206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Teaching materials</a:t>
            </a:r>
            <a:r>
              <a:rPr lang="en-US" baseline="0" dirty="0" smtClean="0"/>
              <a:t> – a growing collection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D7EA7-70BA-4A80-8ACE-8769220599EE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85390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69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Barbara </a:t>
            </a:r>
            <a:r>
              <a:rPr lang="en-US" sz="8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Mowat</a:t>
            </a:r>
            <a:r>
              <a:rPr lang="en-US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ed. with Paul </a:t>
            </a:r>
            <a:r>
              <a:rPr lang="en-US" sz="8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Werstine</a:t>
            </a:r>
            <a:r>
              <a:rPr lang="en-US" sz="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(Western U—London, ONT) </a:t>
            </a:r>
            <a:r>
              <a:rPr lang="en-US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of the New FSL Shakespeare</a:t>
            </a:r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85527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69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Barbara </a:t>
            </a:r>
            <a:r>
              <a:rPr lang="en-US" sz="8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Mowat</a:t>
            </a:r>
            <a:r>
              <a:rPr lang="en-US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ed. with Paul </a:t>
            </a:r>
            <a:r>
              <a:rPr lang="en-US" sz="8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Werstine</a:t>
            </a:r>
            <a:r>
              <a:rPr lang="en-US" sz="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(Western U—London, ONT) </a:t>
            </a:r>
            <a:r>
              <a:rPr lang="en-US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of the New FSL Shakespeare</a:t>
            </a:r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0403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87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The Capitol</a:t>
            </a:r>
            <a:r>
              <a:rPr lang="en-US" sz="1200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is 2 blocks west of the FSL</a:t>
            </a:r>
            <a:endParaRPr lang="en-U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32280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www.folgerdigitaltexts.org</a:t>
            </a:r>
            <a:endParaRPr lang="en-US" sz="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D7EA7-70BA-4A80-8ACE-8769220599EE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39087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www.folgerdigitaltexts.org</a:t>
            </a:r>
            <a:endParaRPr lang="en-US" sz="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D7EA7-70BA-4A80-8ACE-8769220599EE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06540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www.folgerdigitaltexts.org</a:t>
            </a:r>
            <a:endParaRPr lang="en-US" sz="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D7EA7-70BA-4A80-8ACE-8769220599EE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7478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TEXT file download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D7EA7-70BA-4A80-8ACE-8769220599EE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27656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WORD file download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D7EA7-70BA-4A80-8ACE-8769220599EE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41979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PDF file download with Through Line Numbering (L) and standard line numbering (R)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D7EA7-70BA-4A80-8ACE-8769220599EE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16847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3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0040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87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 statue of Puck on the west side of the Folger faces the meeting place of Congress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9815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87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 statue of Puck on the west side of the Folger faces the meeting place of Congress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0424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87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 statue of Puck on the west side of the Folger faces the meeting place of Congress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9996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87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 statue of Puck on the west side of the Folger faces the meeting place </a:t>
            </a:r>
            <a:r>
              <a:rPr lang="en-US" sz="1200" smtClean="0">
                <a:latin typeface="Arial" panose="020B0604020202020204" pitchFamily="34" charset="0"/>
                <a:cs typeface="Arial" panose="020B0604020202020204" pitchFamily="34" charset="0"/>
              </a:rPr>
              <a:t>of Congress</a:t>
            </a:r>
            <a:endParaRPr lang="en-U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2151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08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z="1200" dirty="0" smtClean="0"/>
              <a:t>Friezes of 9 plays across the north front of the Library</a:t>
            </a:r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34819" name="Footer Placeholder 3"/>
          <p:cNvSpPr>
            <a:spLocks noGrp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24749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08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z="1200" dirty="0" smtClean="0"/>
              <a:t>Friezes of 10 plays across the north front of the Library</a:t>
            </a:r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34819" name="Footer Placeholder 3"/>
          <p:cNvSpPr>
            <a:spLocks noGrp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81345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OLGER_slideGraphic.png                                        0003E584Creative Services              B78F5A09: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12192000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914400" y="609600"/>
            <a:ext cx="10363200" cy="2057400"/>
          </a:xfrm>
        </p:spPr>
        <p:txBody>
          <a:bodyPr anchor="b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048000"/>
            <a:ext cx="8534400" cy="1752600"/>
          </a:xfrm>
        </p:spPr>
        <p:txBody>
          <a:bodyPr/>
          <a:lstStyle>
            <a:lvl1pPr marL="0" indent="0">
              <a:buFontTx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209991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5387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89484" y="912814"/>
            <a:ext cx="2590800" cy="38877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17084" y="912814"/>
            <a:ext cx="7569200" cy="38877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0419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7084" y="912813"/>
            <a:ext cx="103632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6684" y="2111376"/>
            <a:ext cx="4470400" cy="26892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0285" y="2111376"/>
            <a:ext cx="4472516" cy="26892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818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060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181831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6684" y="2111376"/>
            <a:ext cx="4470400" cy="268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0285" y="2111376"/>
            <a:ext cx="4472516" cy="268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019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150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7107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18504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742489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99117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1027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1217084" y="912813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Click to edit Master title style</a:t>
            </a:r>
          </a:p>
        </p:txBody>
      </p:sp>
      <p:sp>
        <p:nvSpPr>
          <p:cNvPr id="1028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1826685" y="2111376"/>
            <a:ext cx="9146116" cy="268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B0232A"/>
          </a:solidFill>
          <a:latin typeface="Cambria" panose="02040503050406030204" pitchFamily="18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B0232A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B0232A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B0232A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B0232A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B0232A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B0232A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B0232A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B0232A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Calibri" panose="020F050202020403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mp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mp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mp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tmp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tmp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0200" y="1143000"/>
            <a:ext cx="8991600" cy="838200"/>
          </a:xfrm>
        </p:spPr>
        <p:txBody>
          <a:bodyPr/>
          <a:lstStyle/>
          <a:p>
            <a:pPr algn="ctr" eaLnBrk="1" hangingPunct="1"/>
            <a:r>
              <a:rPr lang="en-US" altLang="en-US" dirty="0"/>
              <a:t>ESU-Folger 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/>
              <a:t>Teaching </a:t>
            </a:r>
            <a:r>
              <a:rPr lang="en-US" altLang="en-US" dirty="0"/>
              <a:t>Shakespeare Workshop</a:t>
            </a:r>
            <a:endParaRPr lang="en-US" altLang="en-US" dirty="0" smtClean="0">
              <a:latin typeface="Cambria" panose="02040503050406030204" pitchFamily="18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24000" y="2133600"/>
            <a:ext cx="9144000" cy="1447800"/>
          </a:xfrm>
        </p:spPr>
        <p:txBody>
          <a:bodyPr/>
          <a:lstStyle/>
          <a:p>
            <a:pPr algn="r" eaLnBrk="1" hangingPunct="1"/>
            <a:r>
              <a:rPr lang="en-US" altLang="en-US" i="1" dirty="0" smtClean="0">
                <a:solidFill>
                  <a:srgbClr val="663300"/>
                </a:solidFill>
                <a:latin typeface="Cambria" panose="02040503050406030204" pitchFamily="18" charset="0"/>
              </a:rPr>
              <a:t>Skip Nicholson</a:t>
            </a:r>
          </a:p>
          <a:p>
            <a:pPr algn="r" eaLnBrk="1" hangingPunct="1"/>
            <a:r>
              <a:rPr lang="en-US" altLang="en-US" i="1" dirty="0" smtClean="0">
                <a:solidFill>
                  <a:srgbClr val="663300"/>
                </a:solidFill>
                <a:latin typeface="Cambria" panose="02040503050406030204" pitchFamily="18" charset="0"/>
              </a:rPr>
              <a:t>Folger Shakespeare Library National Teacher Corps</a:t>
            </a:r>
          </a:p>
          <a:p>
            <a:pPr eaLnBrk="1" hangingPunct="1"/>
            <a:endParaRPr lang="en-US" altLang="en-US" dirty="0" smtClean="0">
              <a:latin typeface="Calibri" panose="020F0502020204030204" pitchFamily="34" charset="0"/>
            </a:endParaRPr>
          </a:p>
          <a:p>
            <a:pPr eaLnBrk="1" hangingPunct="1"/>
            <a:r>
              <a:rPr lang="en-US" altLang="en-US" sz="2800" dirty="0">
                <a:solidFill>
                  <a:srgbClr val="B0232A"/>
                </a:solidFill>
                <a:latin typeface="Cambria" panose="02040503050406030204" pitchFamily="18" charset="0"/>
              </a:rPr>
              <a:t>October 10, 2015</a:t>
            </a:r>
          </a:p>
          <a:p>
            <a:pPr eaLnBrk="1" hangingPunct="1"/>
            <a:r>
              <a:rPr lang="en-US" altLang="en-US" sz="2800" dirty="0">
                <a:solidFill>
                  <a:srgbClr val="B0232A"/>
                </a:solidFill>
                <a:latin typeface="Cambria" panose="02040503050406030204" pitchFamily="18" charset="0"/>
              </a:rPr>
              <a:t>Kapi’olani Community College</a:t>
            </a:r>
          </a:p>
          <a:p>
            <a:pPr eaLnBrk="1" hangingPunct="1"/>
            <a:r>
              <a:rPr lang="en-US" altLang="en-US" sz="2800" dirty="0">
                <a:solidFill>
                  <a:srgbClr val="B0232A"/>
                </a:solidFill>
                <a:latin typeface="Cambria" panose="02040503050406030204" pitchFamily="18" charset="0"/>
              </a:rPr>
              <a:t>Honolulu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5410200"/>
            <a:ext cx="2545876" cy="10561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457200"/>
            <a:ext cx="10702976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421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">
        <p:fade/>
      </p:transition>
    </mc:Choice>
    <mc:Fallback xmlns="">
      <p:transition spd="med" advClick="0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Picture 2"/>
          <p:cNvSpPr>
            <a:spLocks noChangeAspect="1"/>
          </p:cNvSpPr>
          <p:nvPr/>
        </p:nvSpPr>
        <p:spPr bwMode="auto">
          <a:xfrm>
            <a:off x="5397500" y="2730500"/>
            <a:ext cx="1397000" cy="139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457200"/>
            <a:ext cx="10702976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964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2" descr="Great Hall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619998"/>
            <a:ext cx="7772401" cy="6094456"/>
          </a:xfrm>
          <a:prstGeom prst="rect">
            <a:avLst/>
          </a:prstGeom>
          <a:noFill/>
          <a:ln>
            <a:noFill/>
          </a:ln>
          <a:effectLst>
            <a:outerShdw blurRad="203200" dist="1524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8598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582190"/>
            <a:ext cx="7470008" cy="6126480"/>
          </a:xfrm>
          <a:prstGeom prst="rect">
            <a:avLst/>
          </a:prstGeom>
          <a:noFill/>
          <a:ln>
            <a:noFill/>
          </a:ln>
          <a:effectLst>
            <a:outerShdw blurRad="203200" dist="1524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4934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2" descr="Folger theater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3433" y="644360"/>
            <a:ext cx="7936684" cy="6126480"/>
          </a:xfrm>
          <a:prstGeom prst="rect">
            <a:avLst/>
          </a:prstGeom>
          <a:noFill/>
          <a:ln>
            <a:noFill/>
          </a:ln>
          <a:effectLst>
            <a:outerShdw blurRad="203200" dist="1524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4756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5896" y="457200"/>
            <a:ext cx="5212532" cy="6400800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03200" dist="1524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43183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809" y="457200"/>
            <a:ext cx="10807201" cy="6248399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03200" dist="1524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441963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6784" y="429950"/>
            <a:ext cx="6859616" cy="6428050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203200" dist="1524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36780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Picture 2"/>
          <p:cNvSpPr>
            <a:spLocks noChangeAspect="1"/>
          </p:cNvSpPr>
          <p:nvPr/>
        </p:nvSpPr>
        <p:spPr bwMode="auto">
          <a:xfrm>
            <a:off x="5397500" y="2730500"/>
            <a:ext cx="1397000" cy="139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9220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5701" y="348712"/>
            <a:ext cx="4800601" cy="6509288"/>
          </a:xfrm>
          <a:prstGeom prst="rect">
            <a:avLst/>
          </a:prstGeom>
          <a:noFill/>
          <a:ln>
            <a:noFill/>
          </a:ln>
          <a:effectLst>
            <a:outerShdw blurRad="203200" dist="1524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1627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457200"/>
            <a:ext cx="9144000" cy="4998017"/>
          </a:xfrm>
          <a:prstGeom prst="rect">
            <a:avLst/>
          </a:prstGeom>
          <a:ln w="50800">
            <a:solidFill>
              <a:schemeClr val="tx1"/>
            </a:solidFill>
          </a:ln>
          <a:effectLst>
            <a:outerShdw blurRad="203200" dist="1524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78212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1" y="457201"/>
            <a:ext cx="8380413" cy="6255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617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353" y="304800"/>
            <a:ext cx="6849083" cy="5410200"/>
          </a:xfrm>
          <a:prstGeom prst="rect">
            <a:avLst/>
          </a:prstGeom>
          <a:ln w="50800">
            <a:solidFill>
              <a:schemeClr val="tx1"/>
            </a:solidFill>
          </a:ln>
          <a:effectLst>
            <a:outerShdw blurRad="203200" dist="152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524000" y="5715001"/>
            <a:ext cx="5029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i="1" dirty="0">
                <a:solidFill>
                  <a:srgbClr val="D42100"/>
                </a:solidFill>
                <a:latin typeface="Cambria" panose="02040503050406030204" pitchFamily="18" charset="0"/>
              </a:rPr>
              <a:t>At first the infant,</a:t>
            </a:r>
          </a:p>
          <a:p>
            <a:r>
              <a:rPr lang="en-US" sz="2200" i="1" dirty="0">
                <a:solidFill>
                  <a:srgbClr val="D42100"/>
                </a:solidFill>
                <a:latin typeface="Cambria" panose="02040503050406030204" pitchFamily="18" charset="0"/>
              </a:rPr>
              <a:t>Mewling and puking in the nurse’s arms.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2388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2925" y="467401"/>
            <a:ext cx="4117211" cy="6400800"/>
          </a:xfrm>
          <a:prstGeom prst="rect">
            <a:avLst/>
          </a:prstGeom>
          <a:ln w="50800">
            <a:solidFill>
              <a:schemeClr val="tx1"/>
            </a:solidFill>
          </a:ln>
          <a:effectLst>
            <a:outerShdw blurRad="203200" dist="1524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0086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2925" y="467401"/>
            <a:ext cx="4117211" cy="6400800"/>
          </a:xfrm>
          <a:prstGeom prst="rect">
            <a:avLst/>
          </a:prstGeom>
          <a:ln w="50800">
            <a:solidFill>
              <a:schemeClr val="tx1"/>
            </a:solidFill>
          </a:ln>
          <a:effectLst>
            <a:outerShdw blurRad="203200" dist="1524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9029" y="1905001"/>
            <a:ext cx="1905000" cy="2624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881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9029" y="1905001"/>
            <a:ext cx="1905000" cy="2624861"/>
          </a:xfrm>
          <a:prstGeom prst="rect">
            <a:avLst/>
          </a:prstGeom>
          <a:effectLst>
            <a:outerShdw blurRad="203200" dist="1524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570139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2926" y="457200"/>
            <a:ext cx="4117211" cy="6400800"/>
          </a:xfrm>
          <a:prstGeom prst="rect">
            <a:avLst/>
          </a:prstGeom>
          <a:effectLst>
            <a:outerShdw blurRad="2032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9029" y="1905001"/>
            <a:ext cx="1905000" cy="2624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075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2926" y="457200"/>
            <a:ext cx="4117211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165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Picture 2"/>
          <p:cNvSpPr>
            <a:spLocks noChangeAspect="1"/>
          </p:cNvSpPr>
          <p:nvPr/>
        </p:nvSpPr>
        <p:spPr bwMode="auto">
          <a:xfrm>
            <a:off x="5397500" y="2730500"/>
            <a:ext cx="1397000" cy="139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9220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348712"/>
            <a:ext cx="4800601" cy="650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1752600" y="914400"/>
            <a:ext cx="4343400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sz="3600" dirty="0">
                <a:solidFill>
                  <a:srgbClr val="663300"/>
                </a:solidFill>
                <a:latin typeface="Calibri" panose="020F0502020204030204" pitchFamily="34" charset="0"/>
              </a:rPr>
              <a:t>Drawings</a:t>
            </a:r>
          </a:p>
          <a:p>
            <a:pPr eaLnBrk="1" hangingPunct="1"/>
            <a:r>
              <a:rPr lang="en-US" sz="3600" dirty="0">
                <a:solidFill>
                  <a:srgbClr val="663300"/>
                </a:solidFill>
                <a:latin typeface="Calibri" panose="020F0502020204030204" pitchFamily="34" charset="0"/>
              </a:rPr>
              <a:t>Watercolors</a:t>
            </a:r>
          </a:p>
          <a:p>
            <a:pPr eaLnBrk="1" hangingPunct="1"/>
            <a:r>
              <a:rPr lang="en-US" sz="3600" dirty="0">
                <a:solidFill>
                  <a:srgbClr val="663300"/>
                </a:solidFill>
                <a:latin typeface="Calibri" panose="020F0502020204030204" pitchFamily="34" charset="0"/>
              </a:rPr>
              <a:t>Prints</a:t>
            </a:r>
          </a:p>
          <a:p>
            <a:pPr eaLnBrk="1" hangingPunct="1"/>
            <a:r>
              <a:rPr lang="en-US" sz="3600" dirty="0">
                <a:solidFill>
                  <a:srgbClr val="663300"/>
                </a:solidFill>
                <a:latin typeface="Calibri" panose="020F0502020204030204" pitchFamily="34" charset="0"/>
              </a:rPr>
              <a:t>Photographs</a:t>
            </a:r>
          </a:p>
          <a:p>
            <a:pPr eaLnBrk="1" hangingPunct="1"/>
            <a:r>
              <a:rPr lang="en-US" sz="3600" dirty="0">
                <a:solidFill>
                  <a:srgbClr val="663300"/>
                </a:solidFill>
                <a:latin typeface="Calibri" panose="020F0502020204030204" pitchFamily="34" charset="0"/>
              </a:rPr>
              <a:t>Musical instruments</a:t>
            </a:r>
          </a:p>
          <a:p>
            <a:pPr eaLnBrk="1" hangingPunct="1"/>
            <a:r>
              <a:rPr lang="en-US" sz="3600" dirty="0">
                <a:solidFill>
                  <a:srgbClr val="663300"/>
                </a:solidFill>
                <a:latin typeface="Calibri" panose="020F0502020204030204" pitchFamily="34" charset="0"/>
              </a:rPr>
              <a:t>Costumes</a:t>
            </a:r>
          </a:p>
          <a:p>
            <a:pPr eaLnBrk="1" hangingPunct="1"/>
            <a:r>
              <a:rPr lang="en-US" sz="3600" dirty="0">
                <a:solidFill>
                  <a:srgbClr val="663300"/>
                </a:solidFill>
                <a:latin typeface="Calibri" panose="020F0502020204030204" pitchFamily="34" charset="0"/>
              </a:rPr>
              <a:t>Films</a:t>
            </a:r>
          </a:p>
        </p:txBody>
      </p:sp>
    </p:spTree>
    <p:extLst>
      <p:ext uri="{BB962C8B-B14F-4D97-AF65-F5344CB8AC3E}">
        <p14:creationId xmlns:p14="http://schemas.microsoft.com/office/powerpoint/2010/main" val="25234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2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7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olger Shakespeare Library - Google Chrome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3" t="6896" r="1916" b="12070"/>
          <a:stretch/>
        </p:blipFill>
        <p:spPr>
          <a:xfrm>
            <a:off x="1828800" y="609600"/>
            <a:ext cx="10210800" cy="51054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09600" y="5943600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Calibri" panose="020F0502020204030204" pitchFamily="34" charset="0"/>
              </a:rPr>
              <a:t>www.Folger.edu</a:t>
            </a:r>
          </a:p>
        </p:txBody>
      </p:sp>
    </p:spTree>
    <p:extLst>
      <p:ext uri="{BB962C8B-B14F-4D97-AF65-F5344CB8AC3E}">
        <p14:creationId xmlns:p14="http://schemas.microsoft.com/office/powerpoint/2010/main" val="1683139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each &amp; Learn | Folger Shakespeare Library - Google Chrome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01" t="5920" r="18333"/>
          <a:stretch/>
        </p:blipFill>
        <p:spPr>
          <a:xfrm>
            <a:off x="3200400" y="533400"/>
            <a:ext cx="7319074" cy="624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737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eaching Modules | Folger Shakespeare Library - Google Chrome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2" t="18438" r="14825"/>
          <a:stretch/>
        </p:blipFill>
        <p:spPr>
          <a:xfrm>
            <a:off x="1755087" y="609600"/>
            <a:ext cx="8681826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519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492076"/>
            <a:ext cx="9144000" cy="3873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095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1" y="463476"/>
            <a:ext cx="7886838" cy="639452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1447800"/>
            <a:ext cx="1448002" cy="1343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565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1" y="463476"/>
            <a:ext cx="7886838" cy="639452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1447800"/>
            <a:ext cx="1448002" cy="1343212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2438402" y="944920"/>
            <a:ext cx="7363295" cy="5913080"/>
            <a:chOff x="0" y="944920"/>
            <a:chExt cx="7363295" cy="591308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944920"/>
              <a:ext cx="7363295" cy="5913080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00200" y="3901460"/>
              <a:ext cx="3981555" cy="24195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10700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olger Digital Texts - Google Chrome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25"/>
          <a:stretch/>
        </p:blipFill>
        <p:spPr>
          <a:xfrm>
            <a:off x="626981" y="533400"/>
            <a:ext cx="9964819" cy="5562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6096000"/>
            <a:ext cx="4894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B0232A"/>
                </a:solidFill>
                <a:latin typeface="Calibri" panose="020F0502020204030204" pitchFamily="34" charset="0"/>
              </a:rPr>
              <a:t>www.folgerdigitaltexts.org</a:t>
            </a:r>
          </a:p>
        </p:txBody>
      </p:sp>
    </p:spTree>
    <p:extLst>
      <p:ext uri="{BB962C8B-B14F-4D97-AF65-F5344CB8AC3E}">
        <p14:creationId xmlns:p14="http://schemas.microsoft.com/office/powerpoint/2010/main" val="3314338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1" y="609599"/>
            <a:ext cx="9509578" cy="500817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810000" y="5874603"/>
            <a:ext cx="198120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4800" b="1" dirty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</a:rPr>
              <a:t>CODE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10400" y="5874603"/>
            <a:ext cx="137160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4800" b="1" dirty="0">
                <a:solidFill>
                  <a:srgbClr val="996633"/>
                </a:solidFill>
                <a:latin typeface="Calibri" panose="020F0502020204030204" pitchFamily="34" charset="0"/>
              </a:rPr>
              <a:t>XML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534400" y="5874603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4800" b="1" dirty="0">
                <a:solidFill>
                  <a:srgbClr val="996633"/>
                </a:solidFill>
                <a:latin typeface="Calibri" panose="020F0502020204030204" pitchFamily="34" charset="0"/>
              </a:rPr>
              <a:t>HTML</a:t>
            </a:r>
          </a:p>
        </p:txBody>
      </p:sp>
      <p:cxnSp>
        <p:nvCxnSpPr>
          <p:cNvPr id="8" name="Straight Arrow Connector 7"/>
          <p:cNvCxnSpPr/>
          <p:nvPr/>
        </p:nvCxnSpPr>
        <p:spPr bwMode="auto">
          <a:xfrm flipV="1">
            <a:off x="7787822" y="3429000"/>
            <a:ext cx="1432378" cy="2590800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 bwMode="auto">
          <a:xfrm flipV="1">
            <a:off x="9296400" y="4038600"/>
            <a:ext cx="228600" cy="1981200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3506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533400"/>
            <a:ext cx="9349468" cy="492385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129920" y="5631820"/>
            <a:ext cx="144780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4800" b="1" dirty="0">
                <a:solidFill>
                  <a:srgbClr val="996633"/>
                </a:solidFill>
                <a:latin typeface="Calibri" panose="020F0502020204030204" pitchFamily="34" charset="0"/>
              </a:rPr>
              <a:t>TEXT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676612" y="5532429"/>
            <a:ext cx="137160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4800" b="1" dirty="0">
                <a:solidFill>
                  <a:srgbClr val="996633"/>
                </a:solidFill>
                <a:latin typeface="Calibri" panose="020F0502020204030204" pitchFamily="34" charset="0"/>
              </a:rPr>
              <a:t>PDF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510670" y="6118162"/>
            <a:ext cx="190500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n-US" sz="4800" b="1" dirty="0">
                <a:solidFill>
                  <a:srgbClr val="996633"/>
                </a:solidFill>
                <a:latin typeface="Calibri" panose="020F0502020204030204" pitchFamily="34" charset="0"/>
              </a:rPr>
              <a:t>DOC</a:t>
            </a:r>
          </a:p>
        </p:txBody>
      </p:sp>
      <p:cxnSp>
        <p:nvCxnSpPr>
          <p:cNvPr id="8" name="Straight Arrow Connector 7"/>
          <p:cNvCxnSpPr/>
          <p:nvPr/>
        </p:nvCxnSpPr>
        <p:spPr bwMode="auto">
          <a:xfrm flipV="1">
            <a:off x="7362412" y="3276600"/>
            <a:ext cx="2619788" cy="2389092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>
            <a:stCxn id="6" idx="0"/>
          </p:cNvCxnSpPr>
          <p:nvPr/>
        </p:nvCxnSpPr>
        <p:spPr bwMode="auto">
          <a:xfrm flipV="1">
            <a:off x="8463170" y="3886200"/>
            <a:ext cx="1786558" cy="2231962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4" idx="0"/>
          </p:cNvCxnSpPr>
          <p:nvPr/>
        </p:nvCxnSpPr>
        <p:spPr bwMode="auto">
          <a:xfrm flipV="1">
            <a:off x="9853820" y="4495800"/>
            <a:ext cx="723900" cy="1136020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1981200" y="5665693"/>
            <a:ext cx="4219162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4800" b="1" dirty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</a:rPr>
              <a:t>TEXT FORMATS</a:t>
            </a:r>
          </a:p>
        </p:txBody>
      </p:sp>
    </p:spTree>
    <p:extLst>
      <p:ext uri="{BB962C8B-B14F-4D97-AF65-F5344CB8AC3E}">
        <p14:creationId xmlns:p14="http://schemas.microsoft.com/office/powerpoint/2010/main" val="2437276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2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Othello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85"/>
          <a:stretch/>
        </p:blipFill>
        <p:spPr>
          <a:xfrm>
            <a:off x="685800" y="609600"/>
            <a:ext cx="1098008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359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801" y="508000"/>
            <a:ext cx="5135217" cy="63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283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3019" y="533400"/>
            <a:ext cx="5794670" cy="632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947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62"/>
          <a:stretch/>
        </p:blipFill>
        <p:spPr>
          <a:xfrm>
            <a:off x="3347654" y="533400"/>
            <a:ext cx="6021778" cy="632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679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5890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96" y="457200"/>
            <a:ext cx="11910408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274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622040" y="1066800"/>
            <a:ext cx="6893560" cy="838200"/>
          </a:xfrm>
        </p:spPr>
        <p:txBody>
          <a:bodyPr/>
          <a:lstStyle/>
          <a:p>
            <a:pPr algn="ctr" eaLnBrk="1" hangingPunct="1"/>
            <a:r>
              <a:rPr lang="en-US" altLang="en-US" sz="3600" dirty="0"/>
              <a:t>ESU-Folger</a:t>
            </a:r>
            <a:br>
              <a:rPr lang="en-US" altLang="en-US" sz="3600" dirty="0"/>
            </a:br>
            <a:r>
              <a:rPr lang="en-US" altLang="en-US" sz="3600" dirty="0"/>
              <a:t>Teaching Shakespeare Workshop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657600" y="2057400"/>
            <a:ext cx="7010400" cy="1752600"/>
          </a:xfrm>
        </p:spPr>
        <p:txBody>
          <a:bodyPr/>
          <a:lstStyle/>
          <a:p>
            <a:pPr algn="ctr" eaLnBrk="1" hangingPunct="1"/>
            <a:r>
              <a:rPr lang="en-US" altLang="en-US" i="1" dirty="0" smtClean="0">
                <a:solidFill>
                  <a:srgbClr val="663300"/>
                </a:solidFill>
                <a:latin typeface="Cambria" panose="02040503050406030204" pitchFamily="18" charset="0"/>
              </a:rPr>
              <a:t>Skip Nicholson</a:t>
            </a:r>
          </a:p>
          <a:p>
            <a:pPr algn="ctr" eaLnBrk="1" hangingPunct="1"/>
            <a:r>
              <a:rPr lang="en-US" altLang="en-US" i="1" dirty="0" smtClean="0">
                <a:solidFill>
                  <a:srgbClr val="663300"/>
                </a:solidFill>
                <a:latin typeface="Cambria" panose="02040503050406030204" pitchFamily="18" charset="0"/>
              </a:rPr>
              <a:t>Folger Shakespeare Library National Teacher Corps</a:t>
            </a:r>
          </a:p>
          <a:p>
            <a:pPr algn="ctr" eaLnBrk="1" hangingPunct="1"/>
            <a:endParaRPr lang="en-US" altLang="en-US" dirty="0" smtClean="0">
              <a:latin typeface="Calibri" panose="020F0502020204030204" pitchFamily="34" charset="0"/>
            </a:endParaRPr>
          </a:p>
          <a:p>
            <a:pPr algn="ctr" eaLnBrk="1" hangingPunct="1"/>
            <a:r>
              <a:rPr lang="en-US" altLang="en-US" sz="2800" dirty="0">
                <a:solidFill>
                  <a:srgbClr val="B0232A"/>
                </a:solidFill>
                <a:latin typeface="Cambria" panose="02040503050406030204" pitchFamily="18" charset="0"/>
              </a:rPr>
              <a:t>October 10, 2015</a:t>
            </a:r>
          </a:p>
          <a:p>
            <a:pPr algn="ctr" eaLnBrk="1" hangingPunct="1"/>
            <a:r>
              <a:rPr lang="en-US" altLang="en-US" sz="2800" dirty="0">
                <a:solidFill>
                  <a:srgbClr val="B0232A"/>
                </a:solidFill>
                <a:latin typeface="Cambria" panose="02040503050406030204" pitchFamily="18" charset="0"/>
              </a:rPr>
              <a:t>Kapi’olani Community College</a:t>
            </a:r>
          </a:p>
          <a:p>
            <a:pPr algn="ctr" eaLnBrk="1" hangingPunct="1"/>
            <a:r>
              <a:rPr lang="en-US" altLang="en-US" sz="2800" dirty="0">
                <a:solidFill>
                  <a:srgbClr val="B0232A"/>
                </a:solidFill>
                <a:latin typeface="Cambria" panose="02040503050406030204" pitchFamily="18" charset="0"/>
              </a:rPr>
              <a:t>Honolulu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1" y="3810001"/>
            <a:ext cx="1137257" cy="1010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703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257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1222" y="0"/>
            <a:ext cx="56095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391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2000">
        <p14:reveal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1222" y="0"/>
            <a:ext cx="56095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251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000">
        <p:fade/>
      </p:transition>
    </mc:Choice>
    <mc:Fallback xmlns="">
      <p:transition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1222" y="0"/>
            <a:ext cx="56095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15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000">
        <p:fade/>
      </p:transition>
    </mc:Choice>
    <mc:Fallback xmlns="">
      <p:transition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1222" y="0"/>
            <a:ext cx="56095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380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2000">
        <p:fade/>
      </p:transition>
    </mc:Choice>
    <mc:Fallback xmlns="">
      <p:transition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Picture 2"/>
          <p:cNvSpPr>
            <a:spLocks noChangeAspect="1"/>
          </p:cNvSpPr>
          <p:nvPr/>
        </p:nvSpPr>
        <p:spPr bwMode="auto">
          <a:xfrm>
            <a:off x="5397500" y="2730500"/>
            <a:ext cx="1397000" cy="139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533400"/>
            <a:ext cx="10279516" cy="6175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485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1452</TotalTime>
  <Words>373</Words>
  <Application>Microsoft Office PowerPoint</Application>
  <PresentationFormat>Widescreen</PresentationFormat>
  <Paragraphs>77</Paragraphs>
  <Slides>41</Slides>
  <Notes>36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7" baseType="lpstr">
      <vt:lpstr>Arial</vt:lpstr>
      <vt:lpstr>Calibri</vt:lpstr>
      <vt:lpstr>Cambria</vt:lpstr>
      <vt:lpstr>ＭＳ Ｐゴシック</vt:lpstr>
      <vt:lpstr>Times</vt:lpstr>
      <vt:lpstr>Blank Presentation</vt:lpstr>
      <vt:lpstr>ESU-Folger  Teaching Shakespeare Workshop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ESU-Folger Teaching Shakespeare Workshop</vt:lpstr>
      <vt:lpstr>PowerPoint Presentation</vt:lpstr>
    </vt:vector>
  </TitlesOfParts>
  <Company>MG Contractor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 goes here</dc:title>
  <dc:creator>Folger Shakespeare Library</dc:creator>
  <cp:lastModifiedBy>Skip Nicholson</cp:lastModifiedBy>
  <cp:revision>67</cp:revision>
  <dcterms:created xsi:type="dcterms:W3CDTF">2006-04-14T23:53:55Z</dcterms:created>
  <dcterms:modified xsi:type="dcterms:W3CDTF">2015-09-28T05:03:31Z</dcterms:modified>
</cp:coreProperties>
</file>